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4" autoAdjust="0"/>
    <p:restoredTop sz="86392" autoAdjust="0"/>
  </p:normalViewPr>
  <p:slideViewPr>
    <p:cSldViewPr snapToGrid="0">
      <p:cViewPr varScale="1">
        <p:scale>
          <a:sx n="43" d="100"/>
          <a:sy n="43" d="100"/>
        </p:scale>
        <p:origin x="64" y="46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Watson (NHS Healthcare Improvement Scotland)" userId="d2d61d44-6897-4b7b-bde8-3c59ce965f88" providerId="ADAL" clId="{3D97278C-30CA-4634-8655-66613E2665BF}"/>
    <pc:docChg chg="modSld">
      <pc:chgData name="Ben Watson (NHS Healthcare Improvement Scotland)" userId="d2d61d44-6897-4b7b-bde8-3c59ce965f88" providerId="ADAL" clId="{3D97278C-30CA-4634-8655-66613E2665BF}" dt="2024-09-03T14:54:38.903" v="33" actId="33553"/>
      <pc:docMkLst>
        <pc:docMk/>
      </pc:docMkLst>
      <pc:sldChg chg="modSp mod">
        <pc:chgData name="Ben Watson (NHS Healthcare Improvement Scotland)" userId="d2d61d44-6897-4b7b-bde8-3c59ce965f88" providerId="ADAL" clId="{3D97278C-30CA-4634-8655-66613E2665BF}" dt="2024-09-03T14:54:38.903" v="33" actId="33553"/>
        <pc:sldMkLst>
          <pc:docMk/>
          <pc:sldMk cId="1545639255" sldId="256"/>
        </pc:sldMkLst>
        <pc:spChg chg="mod">
          <ac:chgData name="Ben Watson (NHS Healthcare Improvement Scotland)" userId="d2d61d44-6897-4b7b-bde8-3c59ce965f88" providerId="ADAL" clId="{3D97278C-30CA-4634-8655-66613E2665BF}" dt="2024-09-03T14:54:38.903" v="33" actId="33553"/>
          <ac:spMkLst>
            <pc:docMk/>
            <pc:sldMk cId="1545639255" sldId="256"/>
            <ac:spMk id="5" creationId="{60C9AEA4-F26A-A35A-F398-28103FA9C619}"/>
          </ac:spMkLst>
        </pc:spChg>
        <pc:spChg chg="ord">
          <ac:chgData name="Ben Watson (NHS Healthcare Improvement Scotland)" userId="d2d61d44-6897-4b7b-bde8-3c59ce965f88" providerId="ADAL" clId="{3D97278C-30CA-4634-8655-66613E2665BF}" dt="2024-09-03T14:53:37.855" v="20"/>
          <ac:spMkLst>
            <pc:docMk/>
            <pc:sldMk cId="1545639255" sldId="256"/>
            <ac:spMk id="8" creationId="{F47AC16D-E518-E3AA-A30D-D5193734CD91}"/>
          </ac:spMkLst>
        </pc:spChg>
        <pc:spChg chg="ord">
          <ac:chgData name="Ben Watson (NHS Healthcare Improvement Scotland)" userId="d2d61d44-6897-4b7b-bde8-3c59ce965f88" providerId="ADAL" clId="{3D97278C-30CA-4634-8655-66613E2665BF}" dt="2024-09-03T14:53:49.363" v="25"/>
          <ac:spMkLst>
            <pc:docMk/>
            <pc:sldMk cId="1545639255" sldId="256"/>
            <ac:spMk id="14" creationId="{39449E79-191E-EE7E-F47A-F3BCF8BF0FB5}"/>
          </ac:spMkLst>
        </pc:spChg>
        <pc:spChg chg="ord">
          <ac:chgData name="Ben Watson (NHS Healthcare Improvement Scotland)" userId="d2d61d44-6897-4b7b-bde8-3c59ce965f88" providerId="ADAL" clId="{3D97278C-30CA-4634-8655-66613E2665BF}" dt="2024-09-03T14:53:57.779" v="29"/>
          <ac:spMkLst>
            <pc:docMk/>
            <pc:sldMk cId="1545639255" sldId="256"/>
            <ac:spMk id="16" creationId="{64BC37D0-5795-B37F-56AB-A85C037FFFD0}"/>
          </ac:spMkLst>
        </pc:spChg>
        <pc:graphicFrameChg chg="ord">
          <ac:chgData name="Ben Watson (NHS Healthcare Improvement Scotland)" userId="d2d61d44-6897-4b7b-bde8-3c59ce965f88" providerId="ADAL" clId="{3D97278C-30CA-4634-8655-66613E2665BF}" dt="2024-09-03T14:54:09.870" v="31"/>
          <ac:graphicFrameMkLst>
            <pc:docMk/>
            <pc:sldMk cId="1545639255" sldId="256"/>
            <ac:graphicFrameMk id="2" creationId="{1FE39933-E2D7-E37D-023C-188BCBB6738F}"/>
          </ac:graphicFrameMkLst>
        </pc:graphicFrameChg>
        <pc:graphicFrameChg chg="ord">
          <ac:chgData name="Ben Watson (NHS Healthcare Improvement Scotland)" userId="d2d61d44-6897-4b7b-bde8-3c59ce965f88" providerId="ADAL" clId="{3D97278C-30CA-4634-8655-66613E2665BF}" dt="2024-09-03T14:53:44.927" v="24"/>
          <ac:graphicFrameMkLst>
            <pc:docMk/>
            <pc:sldMk cId="1545639255" sldId="256"/>
            <ac:graphicFrameMk id="11" creationId="{FF3BF425-448F-330E-33E3-2BDA28590D32}"/>
          </ac:graphicFrameMkLst>
        </pc:graphicFrameChg>
        <pc:picChg chg="mod">
          <ac:chgData name="Ben Watson (NHS Healthcare Improvement Scotland)" userId="d2d61d44-6897-4b7b-bde8-3c59ce965f88" providerId="ADAL" clId="{3D97278C-30CA-4634-8655-66613E2665BF}" dt="2024-09-03T14:52:57.658" v="13" actId="962"/>
          <ac:picMkLst>
            <pc:docMk/>
            <pc:sldMk cId="1545639255" sldId="256"/>
            <ac:picMk id="3" creationId="{D331FA91-343F-E08D-4224-F3ACD828CC3B}"/>
          </ac:picMkLst>
        </pc:picChg>
        <pc:picChg chg="mod">
          <ac:chgData name="Ben Watson (NHS Healthcare Improvement Scotland)" userId="d2d61d44-6897-4b7b-bde8-3c59ce965f88" providerId="ADAL" clId="{3D97278C-30CA-4634-8655-66613E2665BF}" dt="2024-09-03T14:51:21.163" v="1" actId="962"/>
          <ac:picMkLst>
            <pc:docMk/>
            <pc:sldMk cId="1545639255" sldId="256"/>
            <ac:picMk id="4" creationId="{BD1FCB26-4997-2E1F-7D1A-752542AAE968}"/>
          </ac:picMkLst>
        </pc:picChg>
      </pc:sldChg>
      <pc:sldChg chg="modSp mod">
        <pc:chgData name="Ben Watson (NHS Healthcare Improvement Scotland)" userId="d2d61d44-6897-4b7b-bde8-3c59ce965f88" providerId="ADAL" clId="{3D97278C-30CA-4634-8655-66613E2665BF}" dt="2024-09-03T14:54:35.460" v="32" actId="33553"/>
        <pc:sldMkLst>
          <pc:docMk/>
          <pc:sldMk cId="2589147909" sldId="257"/>
        </pc:sldMkLst>
        <pc:spChg chg="mod">
          <ac:chgData name="Ben Watson (NHS Healthcare Improvement Scotland)" userId="d2d61d44-6897-4b7b-bde8-3c59ce965f88" providerId="ADAL" clId="{3D97278C-30CA-4634-8655-66613E2665BF}" dt="2024-09-03T14:52:25.254" v="5" actId="962"/>
          <ac:spMkLst>
            <pc:docMk/>
            <pc:sldMk cId="2589147909" sldId="257"/>
            <ac:spMk id="4" creationId="{2B60BCE0-3321-A671-D418-B4AE958ED0BD}"/>
          </ac:spMkLst>
        </pc:spChg>
        <pc:spChg chg="mod ord">
          <ac:chgData name="Ben Watson (NHS Healthcare Improvement Scotland)" userId="d2d61d44-6897-4b7b-bde8-3c59ce965f88" providerId="ADAL" clId="{3D97278C-30CA-4634-8655-66613E2665BF}" dt="2024-09-03T14:54:35.460" v="32" actId="33553"/>
          <ac:spMkLst>
            <pc:docMk/>
            <pc:sldMk cId="2589147909" sldId="257"/>
            <ac:spMk id="6" creationId="{05D9F10C-8317-48B2-1C5D-763F4BADA586}"/>
          </ac:spMkLst>
        </pc:spChg>
        <pc:picChg chg="mod">
          <ac:chgData name="Ben Watson (NHS Healthcare Improvement Scotland)" userId="d2d61d44-6897-4b7b-bde8-3c59ce965f88" providerId="ADAL" clId="{3D97278C-30CA-4634-8655-66613E2665BF}" dt="2024-09-03T14:52:40.654" v="12" actId="962"/>
          <ac:picMkLst>
            <pc:docMk/>
            <pc:sldMk cId="2589147909" sldId="257"/>
            <ac:picMk id="3" creationId="{D7E103FC-FE3D-8DEC-D6C9-1917BA4A79BA}"/>
          </ac:picMkLst>
        </pc:picChg>
        <pc:picChg chg="mod ord">
          <ac:chgData name="Ben Watson (NHS Healthcare Improvement Scotland)" userId="d2d61d44-6897-4b7b-bde8-3c59ce965f88" providerId="ADAL" clId="{3D97278C-30CA-4634-8655-66613E2665BF}" dt="2024-09-03T14:53:19.789" v="17"/>
          <ac:picMkLst>
            <pc:docMk/>
            <pc:sldMk cId="2589147909" sldId="257"/>
            <ac:picMk id="5" creationId="{751C15AA-DA27-4B20-94F3-DFB38D21BE0F}"/>
          </ac:picMkLst>
        </pc:picChg>
        <pc:picChg chg="mod">
          <ac:chgData name="Ben Watson (NHS Healthcare Improvement Scotland)" userId="d2d61d44-6897-4b7b-bde8-3c59ce965f88" providerId="ADAL" clId="{3D97278C-30CA-4634-8655-66613E2665BF}" dt="2024-09-03T14:52:12.786" v="3" actId="962"/>
          <ac:picMkLst>
            <pc:docMk/>
            <pc:sldMk cId="2589147909" sldId="257"/>
            <ac:picMk id="7" creationId="{8096932A-6D6F-FCDD-202A-EE4047E9ACB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02DEE-F322-1A14-2E06-03127B5F619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DA3C5F2-39A6-F634-CB68-E793A9984C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4DBCE14-C29C-C5AB-FA28-BEC47A13B3F2}"/>
              </a:ext>
            </a:extLst>
          </p:cNvPr>
          <p:cNvSpPr>
            <a:spLocks noGrp="1"/>
          </p:cNvSpPr>
          <p:nvPr>
            <p:ph type="dt" sz="half" idx="10"/>
          </p:nvPr>
        </p:nvSpPr>
        <p:spPr/>
        <p:txBody>
          <a:bodyPr/>
          <a:lstStyle/>
          <a:p>
            <a:fld id="{4EC499D6-4770-43FF-AF2A-5E03A464EE94}" type="datetimeFigureOut">
              <a:rPr lang="en-GB" smtClean="0"/>
              <a:t>03/09/2024</a:t>
            </a:fld>
            <a:endParaRPr lang="en-GB"/>
          </a:p>
        </p:txBody>
      </p:sp>
      <p:sp>
        <p:nvSpPr>
          <p:cNvPr id="5" name="Footer Placeholder 4">
            <a:extLst>
              <a:ext uri="{FF2B5EF4-FFF2-40B4-BE49-F238E27FC236}">
                <a16:creationId xmlns:a16="http://schemas.microsoft.com/office/drawing/2014/main" id="{8116F320-857A-A240-77C6-59703FCD2A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601CCF-E040-1AB1-3690-0E2208117FC6}"/>
              </a:ext>
            </a:extLst>
          </p:cNvPr>
          <p:cNvSpPr>
            <a:spLocks noGrp="1"/>
          </p:cNvSpPr>
          <p:nvPr>
            <p:ph type="sldNum" sz="quarter" idx="12"/>
          </p:nvPr>
        </p:nvSpPr>
        <p:spPr/>
        <p:txBody>
          <a:bodyPr/>
          <a:lstStyle/>
          <a:p>
            <a:fld id="{73DF8E52-0F17-4218-AB77-52E7202EEEA7}" type="slidenum">
              <a:rPr lang="en-GB" smtClean="0"/>
              <a:t>‹#›</a:t>
            </a:fld>
            <a:endParaRPr lang="en-GB"/>
          </a:p>
        </p:txBody>
      </p:sp>
    </p:spTree>
    <p:extLst>
      <p:ext uri="{BB962C8B-B14F-4D97-AF65-F5344CB8AC3E}">
        <p14:creationId xmlns:p14="http://schemas.microsoft.com/office/powerpoint/2010/main" val="3524275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47DA-D549-9000-33C3-F04ACBE9759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A76A46F-5559-6FA2-DB18-3F3A1E8AB9A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3FAC0C1-D1F1-8C21-71F1-6553EBE2414F}"/>
              </a:ext>
            </a:extLst>
          </p:cNvPr>
          <p:cNvSpPr>
            <a:spLocks noGrp="1"/>
          </p:cNvSpPr>
          <p:nvPr>
            <p:ph type="dt" sz="half" idx="10"/>
          </p:nvPr>
        </p:nvSpPr>
        <p:spPr/>
        <p:txBody>
          <a:bodyPr/>
          <a:lstStyle/>
          <a:p>
            <a:fld id="{4EC499D6-4770-43FF-AF2A-5E03A464EE94}" type="datetimeFigureOut">
              <a:rPr lang="en-GB" smtClean="0"/>
              <a:t>03/09/2024</a:t>
            </a:fld>
            <a:endParaRPr lang="en-GB"/>
          </a:p>
        </p:txBody>
      </p:sp>
      <p:sp>
        <p:nvSpPr>
          <p:cNvPr id="5" name="Footer Placeholder 4">
            <a:extLst>
              <a:ext uri="{FF2B5EF4-FFF2-40B4-BE49-F238E27FC236}">
                <a16:creationId xmlns:a16="http://schemas.microsoft.com/office/drawing/2014/main" id="{8D47271F-8094-C88E-159E-B644500D12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E545CC-007A-AE28-FFB9-D9EDA1222882}"/>
              </a:ext>
            </a:extLst>
          </p:cNvPr>
          <p:cNvSpPr>
            <a:spLocks noGrp="1"/>
          </p:cNvSpPr>
          <p:nvPr>
            <p:ph type="sldNum" sz="quarter" idx="12"/>
          </p:nvPr>
        </p:nvSpPr>
        <p:spPr/>
        <p:txBody>
          <a:bodyPr/>
          <a:lstStyle/>
          <a:p>
            <a:fld id="{73DF8E52-0F17-4218-AB77-52E7202EEEA7}" type="slidenum">
              <a:rPr lang="en-GB" smtClean="0"/>
              <a:t>‹#›</a:t>
            </a:fld>
            <a:endParaRPr lang="en-GB"/>
          </a:p>
        </p:txBody>
      </p:sp>
    </p:spTree>
    <p:extLst>
      <p:ext uri="{BB962C8B-B14F-4D97-AF65-F5344CB8AC3E}">
        <p14:creationId xmlns:p14="http://schemas.microsoft.com/office/powerpoint/2010/main" val="802972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2283A6-17BD-BB97-2AA0-BC8118F5BBC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361DEFB-E4EB-48BE-5250-0A8FE1DFDF5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67C50AA-0D99-E861-4D06-86555D4B95A7}"/>
              </a:ext>
            </a:extLst>
          </p:cNvPr>
          <p:cNvSpPr>
            <a:spLocks noGrp="1"/>
          </p:cNvSpPr>
          <p:nvPr>
            <p:ph type="dt" sz="half" idx="10"/>
          </p:nvPr>
        </p:nvSpPr>
        <p:spPr/>
        <p:txBody>
          <a:bodyPr/>
          <a:lstStyle/>
          <a:p>
            <a:fld id="{4EC499D6-4770-43FF-AF2A-5E03A464EE94}" type="datetimeFigureOut">
              <a:rPr lang="en-GB" smtClean="0"/>
              <a:t>03/09/2024</a:t>
            </a:fld>
            <a:endParaRPr lang="en-GB"/>
          </a:p>
        </p:txBody>
      </p:sp>
      <p:sp>
        <p:nvSpPr>
          <p:cNvPr id="5" name="Footer Placeholder 4">
            <a:extLst>
              <a:ext uri="{FF2B5EF4-FFF2-40B4-BE49-F238E27FC236}">
                <a16:creationId xmlns:a16="http://schemas.microsoft.com/office/drawing/2014/main" id="{C453CCCF-ACD8-064F-1D9D-E55B799FE6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F236D6-19B5-CDE4-F065-093B81ACE8AD}"/>
              </a:ext>
            </a:extLst>
          </p:cNvPr>
          <p:cNvSpPr>
            <a:spLocks noGrp="1"/>
          </p:cNvSpPr>
          <p:nvPr>
            <p:ph type="sldNum" sz="quarter" idx="12"/>
          </p:nvPr>
        </p:nvSpPr>
        <p:spPr/>
        <p:txBody>
          <a:bodyPr/>
          <a:lstStyle/>
          <a:p>
            <a:fld id="{73DF8E52-0F17-4218-AB77-52E7202EEEA7}" type="slidenum">
              <a:rPr lang="en-GB" smtClean="0"/>
              <a:t>‹#›</a:t>
            </a:fld>
            <a:endParaRPr lang="en-GB"/>
          </a:p>
        </p:txBody>
      </p:sp>
    </p:spTree>
    <p:extLst>
      <p:ext uri="{BB962C8B-B14F-4D97-AF65-F5344CB8AC3E}">
        <p14:creationId xmlns:p14="http://schemas.microsoft.com/office/powerpoint/2010/main" val="1101699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A3DAE-B0EB-D442-B43A-CAE1E08788B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772AE3E-EA1A-E6C0-9826-2D045301A76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A8E827D-3513-7BCA-D8AD-77D24BCA9D1E}"/>
              </a:ext>
            </a:extLst>
          </p:cNvPr>
          <p:cNvSpPr>
            <a:spLocks noGrp="1"/>
          </p:cNvSpPr>
          <p:nvPr>
            <p:ph type="dt" sz="half" idx="10"/>
          </p:nvPr>
        </p:nvSpPr>
        <p:spPr/>
        <p:txBody>
          <a:bodyPr/>
          <a:lstStyle/>
          <a:p>
            <a:fld id="{4EC499D6-4770-43FF-AF2A-5E03A464EE94}" type="datetimeFigureOut">
              <a:rPr lang="en-GB" smtClean="0"/>
              <a:t>03/09/2024</a:t>
            </a:fld>
            <a:endParaRPr lang="en-GB"/>
          </a:p>
        </p:txBody>
      </p:sp>
      <p:sp>
        <p:nvSpPr>
          <p:cNvPr id="5" name="Footer Placeholder 4">
            <a:extLst>
              <a:ext uri="{FF2B5EF4-FFF2-40B4-BE49-F238E27FC236}">
                <a16:creationId xmlns:a16="http://schemas.microsoft.com/office/drawing/2014/main" id="{114C01BE-4714-BE4E-0D27-940482DF87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CE0122-3911-1CD0-0A11-1EFD3AE168C6}"/>
              </a:ext>
            </a:extLst>
          </p:cNvPr>
          <p:cNvSpPr>
            <a:spLocks noGrp="1"/>
          </p:cNvSpPr>
          <p:nvPr>
            <p:ph type="sldNum" sz="quarter" idx="12"/>
          </p:nvPr>
        </p:nvSpPr>
        <p:spPr/>
        <p:txBody>
          <a:bodyPr/>
          <a:lstStyle/>
          <a:p>
            <a:fld id="{73DF8E52-0F17-4218-AB77-52E7202EEEA7}" type="slidenum">
              <a:rPr lang="en-GB" smtClean="0"/>
              <a:t>‹#›</a:t>
            </a:fld>
            <a:endParaRPr lang="en-GB"/>
          </a:p>
        </p:txBody>
      </p:sp>
    </p:spTree>
    <p:extLst>
      <p:ext uri="{BB962C8B-B14F-4D97-AF65-F5344CB8AC3E}">
        <p14:creationId xmlns:p14="http://schemas.microsoft.com/office/powerpoint/2010/main" val="3518990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E6F4-8E3F-419A-B7D1-00922F1D3F6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3AEC206E-DA0B-B884-DB89-9774955D37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AED1F58-3D89-F0B1-912C-1287ED983BFC}"/>
              </a:ext>
            </a:extLst>
          </p:cNvPr>
          <p:cNvSpPr>
            <a:spLocks noGrp="1"/>
          </p:cNvSpPr>
          <p:nvPr>
            <p:ph type="dt" sz="half" idx="10"/>
          </p:nvPr>
        </p:nvSpPr>
        <p:spPr/>
        <p:txBody>
          <a:bodyPr/>
          <a:lstStyle/>
          <a:p>
            <a:fld id="{4EC499D6-4770-43FF-AF2A-5E03A464EE94}" type="datetimeFigureOut">
              <a:rPr lang="en-GB" smtClean="0"/>
              <a:t>03/09/2024</a:t>
            </a:fld>
            <a:endParaRPr lang="en-GB"/>
          </a:p>
        </p:txBody>
      </p:sp>
      <p:sp>
        <p:nvSpPr>
          <p:cNvPr id="5" name="Footer Placeholder 4">
            <a:extLst>
              <a:ext uri="{FF2B5EF4-FFF2-40B4-BE49-F238E27FC236}">
                <a16:creationId xmlns:a16="http://schemas.microsoft.com/office/drawing/2014/main" id="{92927950-3FD4-610F-D301-DCECEA9D56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5D57A1-44BA-A14C-7220-D031AB720FD5}"/>
              </a:ext>
            </a:extLst>
          </p:cNvPr>
          <p:cNvSpPr>
            <a:spLocks noGrp="1"/>
          </p:cNvSpPr>
          <p:nvPr>
            <p:ph type="sldNum" sz="quarter" idx="12"/>
          </p:nvPr>
        </p:nvSpPr>
        <p:spPr/>
        <p:txBody>
          <a:bodyPr/>
          <a:lstStyle/>
          <a:p>
            <a:fld id="{73DF8E52-0F17-4218-AB77-52E7202EEEA7}" type="slidenum">
              <a:rPr lang="en-GB" smtClean="0"/>
              <a:t>‹#›</a:t>
            </a:fld>
            <a:endParaRPr lang="en-GB"/>
          </a:p>
        </p:txBody>
      </p:sp>
    </p:spTree>
    <p:extLst>
      <p:ext uri="{BB962C8B-B14F-4D97-AF65-F5344CB8AC3E}">
        <p14:creationId xmlns:p14="http://schemas.microsoft.com/office/powerpoint/2010/main" val="182884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A7D0A-4B87-F2B8-EBEE-6B20508FBEB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589AB7D-7E75-8CAD-9CDD-170168DEB0C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E805F91-B653-7720-6420-F17FC3885DB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922E8BC-DC4D-E677-8E6C-AE249F33A8EB}"/>
              </a:ext>
            </a:extLst>
          </p:cNvPr>
          <p:cNvSpPr>
            <a:spLocks noGrp="1"/>
          </p:cNvSpPr>
          <p:nvPr>
            <p:ph type="dt" sz="half" idx="10"/>
          </p:nvPr>
        </p:nvSpPr>
        <p:spPr/>
        <p:txBody>
          <a:bodyPr/>
          <a:lstStyle/>
          <a:p>
            <a:fld id="{4EC499D6-4770-43FF-AF2A-5E03A464EE94}" type="datetimeFigureOut">
              <a:rPr lang="en-GB" smtClean="0"/>
              <a:t>03/09/2024</a:t>
            </a:fld>
            <a:endParaRPr lang="en-GB"/>
          </a:p>
        </p:txBody>
      </p:sp>
      <p:sp>
        <p:nvSpPr>
          <p:cNvPr id="6" name="Footer Placeholder 5">
            <a:extLst>
              <a:ext uri="{FF2B5EF4-FFF2-40B4-BE49-F238E27FC236}">
                <a16:creationId xmlns:a16="http://schemas.microsoft.com/office/drawing/2014/main" id="{BCEA6D47-D247-10D5-54EB-D960F8C729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13BBED-533A-E9EB-BBDE-EC9B530713E4}"/>
              </a:ext>
            </a:extLst>
          </p:cNvPr>
          <p:cNvSpPr>
            <a:spLocks noGrp="1"/>
          </p:cNvSpPr>
          <p:nvPr>
            <p:ph type="sldNum" sz="quarter" idx="12"/>
          </p:nvPr>
        </p:nvSpPr>
        <p:spPr/>
        <p:txBody>
          <a:bodyPr/>
          <a:lstStyle/>
          <a:p>
            <a:fld id="{73DF8E52-0F17-4218-AB77-52E7202EEEA7}" type="slidenum">
              <a:rPr lang="en-GB" smtClean="0"/>
              <a:t>‹#›</a:t>
            </a:fld>
            <a:endParaRPr lang="en-GB"/>
          </a:p>
        </p:txBody>
      </p:sp>
    </p:spTree>
    <p:extLst>
      <p:ext uri="{BB962C8B-B14F-4D97-AF65-F5344CB8AC3E}">
        <p14:creationId xmlns:p14="http://schemas.microsoft.com/office/powerpoint/2010/main" val="130586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6A326-EA6D-4951-CCDB-8377E90F5CD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ABB4F38-FBF1-D7C0-2D2D-EE5941482E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A4CB967-7807-E548-109F-363E56013F4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EAEFFC0-7B07-F7D7-DEF8-B2AADBD586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B2F4ABC-3054-D133-974C-8E30F41A799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1210D78-EC77-C75C-8349-005F1A4CBDC8}"/>
              </a:ext>
            </a:extLst>
          </p:cNvPr>
          <p:cNvSpPr>
            <a:spLocks noGrp="1"/>
          </p:cNvSpPr>
          <p:nvPr>
            <p:ph type="dt" sz="half" idx="10"/>
          </p:nvPr>
        </p:nvSpPr>
        <p:spPr/>
        <p:txBody>
          <a:bodyPr/>
          <a:lstStyle/>
          <a:p>
            <a:fld id="{4EC499D6-4770-43FF-AF2A-5E03A464EE94}" type="datetimeFigureOut">
              <a:rPr lang="en-GB" smtClean="0"/>
              <a:t>03/09/2024</a:t>
            </a:fld>
            <a:endParaRPr lang="en-GB"/>
          </a:p>
        </p:txBody>
      </p:sp>
      <p:sp>
        <p:nvSpPr>
          <p:cNvPr id="8" name="Footer Placeholder 7">
            <a:extLst>
              <a:ext uri="{FF2B5EF4-FFF2-40B4-BE49-F238E27FC236}">
                <a16:creationId xmlns:a16="http://schemas.microsoft.com/office/drawing/2014/main" id="{CE853CDC-90CB-E79E-482B-AD33BB0966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FC2B6D1-1A31-08EA-FD12-69E052486029}"/>
              </a:ext>
            </a:extLst>
          </p:cNvPr>
          <p:cNvSpPr>
            <a:spLocks noGrp="1"/>
          </p:cNvSpPr>
          <p:nvPr>
            <p:ph type="sldNum" sz="quarter" idx="12"/>
          </p:nvPr>
        </p:nvSpPr>
        <p:spPr/>
        <p:txBody>
          <a:bodyPr/>
          <a:lstStyle/>
          <a:p>
            <a:fld id="{73DF8E52-0F17-4218-AB77-52E7202EEEA7}" type="slidenum">
              <a:rPr lang="en-GB" smtClean="0"/>
              <a:t>‹#›</a:t>
            </a:fld>
            <a:endParaRPr lang="en-GB"/>
          </a:p>
        </p:txBody>
      </p:sp>
    </p:spTree>
    <p:extLst>
      <p:ext uri="{BB962C8B-B14F-4D97-AF65-F5344CB8AC3E}">
        <p14:creationId xmlns:p14="http://schemas.microsoft.com/office/powerpoint/2010/main" val="3047159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1E76-F07F-CD7C-7908-9EAE6518908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2B60A75-7D33-62EA-C475-002383B6C6E1}"/>
              </a:ext>
            </a:extLst>
          </p:cNvPr>
          <p:cNvSpPr>
            <a:spLocks noGrp="1"/>
          </p:cNvSpPr>
          <p:nvPr>
            <p:ph type="dt" sz="half" idx="10"/>
          </p:nvPr>
        </p:nvSpPr>
        <p:spPr/>
        <p:txBody>
          <a:bodyPr/>
          <a:lstStyle/>
          <a:p>
            <a:fld id="{4EC499D6-4770-43FF-AF2A-5E03A464EE94}" type="datetimeFigureOut">
              <a:rPr lang="en-GB" smtClean="0"/>
              <a:t>03/09/2024</a:t>
            </a:fld>
            <a:endParaRPr lang="en-GB"/>
          </a:p>
        </p:txBody>
      </p:sp>
      <p:sp>
        <p:nvSpPr>
          <p:cNvPr id="4" name="Footer Placeholder 3">
            <a:extLst>
              <a:ext uri="{FF2B5EF4-FFF2-40B4-BE49-F238E27FC236}">
                <a16:creationId xmlns:a16="http://schemas.microsoft.com/office/drawing/2014/main" id="{1F49C289-D635-4A39-B997-1717E31FFA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9AC4BC-F521-D5BE-8678-8F3AE54C92C3}"/>
              </a:ext>
            </a:extLst>
          </p:cNvPr>
          <p:cNvSpPr>
            <a:spLocks noGrp="1"/>
          </p:cNvSpPr>
          <p:nvPr>
            <p:ph type="sldNum" sz="quarter" idx="12"/>
          </p:nvPr>
        </p:nvSpPr>
        <p:spPr/>
        <p:txBody>
          <a:bodyPr/>
          <a:lstStyle/>
          <a:p>
            <a:fld id="{73DF8E52-0F17-4218-AB77-52E7202EEEA7}" type="slidenum">
              <a:rPr lang="en-GB" smtClean="0"/>
              <a:t>‹#›</a:t>
            </a:fld>
            <a:endParaRPr lang="en-GB"/>
          </a:p>
        </p:txBody>
      </p:sp>
    </p:spTree>
    <p:extLst>
      <p:ext uri="{BB962C8B-B14F-4D97-AF65-F5344CB8AC3E}">
        <p14:creationId xmlns:p14="http://schemas.microsoft.com/office/powerpoint/2010/main" val="346595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AB16E-A0BB-5F7A-8788-1AB9D7A649D8}"/>
              </a:ext>
            </a:extLst>
          </p:cNvPr>
          <p:cNvSpPr>
            <a:spLocks noGrp="1"/>
          </p:cNvSpPr>
          <p:nvPr>
            <p:ph type="dt" sz="half" idx="10"/>
          </p:nvPr>
        </p:nvSpPr>
        <p:spPr/>
        <p:txBody>
          <a:bodyPr/>
          <a:lstStyle/>
          <a:p>
            <a:fld id="{4EC499D6-4770-43FF-AF2A-5E03A464EE94}" type="datetimeFigureOut">
              <a:rPr lang="en-GB" smtClean="0"/>
              <a:t>03/09/2024</a:t>
            </a:fld>
            <a:endParaRPr lang="en-GB"/>
          </a:p>
        </p:txBody>
      </p:sp>
      <p:sp>
        <p:nvSpPr>
          <p:cNvPr id="3" name="Footer Placeholder 2">
            <a:extLst>
              <a:ext uri="{FF2B5EF4-FFF2-40B4-BE49-F238E27FC236}">
                <a16:creationId xmlns:a16="http://schemas.microsoft.com/office/drawing/2014/main" id="{A059DC7E-53AF-A6C1-9428-BECA49C49E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5475E2A-1887-5C91-F709-F239885DCFE2}"/>
              </a:ext>
            </a:extLst>
          </p:cNvPr>
          <p:cNvSpPr>
            <a:spLocks noGrp="1"/>
          </p:cNvSpPr>
          <p:nvPr>
            <p:ph type="sldNum" sz="quarter" idx="12"/>
          </p:nvPr>
        </p:nvSpPr>
        <p:spPr/>
        <p:txBody>
          <a:bodyPr/>
          <a:lstStyle/>
          <a:p>
            <a:fld id="{73DF8E52-0F17-4218-AB77-52E7202EEEA7}" type="slidenum">
              <a:rPr lang="en-GB" smtClean="0"/>
              <a:t>‹#›</a:t>
            </a:fld>
            <a:endParaRPr lang="en-GB"/>
          </a:p>
        </p:txBody>
      </p:sp>
    </p:spTree>
    <p:extLst>
      <p:ext uri="{BB962C8B-B14F-4D97-AF65-F5344CB8AC3E}">
        <p14:creationId xmlns:p14="http://schemas.microsoft.com/office/powerpoint/2010/main" val="395712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0943D-FC0D-81C3-DC48-C679E5815E1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B6E1837-E79F-CB7D-DAC1-2413734A81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55D2456-C02E-98CF-EDE7-DEE673B79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674E706-EF77-89F3-7B81-15C5A6E0FA1A}"/>
              </a:ext>
            </a:extLst>
          </p:cNvPr>
          <p:cNvSpPr>
            <a:spLocks noGrp="1"/>
          </p:cNvSpPr>
          <p:nvPr>
            <p:ph type="dt" sz="half" idx="10"/>
          </p:nvPr>
        </p:nvSpPr>
        <p:spPr/>
        <p:txBody>
          <a:bodyPr/>
          <a:lstStyle/>
          <a:p>
            <a:fld id="{4EC499D6-4770-43FF-AF2A-5E03A464EE94}" type="datetimeFigureOut">
              <a:rPr lang="en-GB" smtClean="0"/>
              <a:t>03/09/2024</a:t>
            </a:fld>
            <a:endParaRPr lang="en-GB"/>
          </a:p>
        </p:txBody>
      </p:sp>
      <p:sp>
        <p:nvSpPr>
          <p:cNvPr id="6" name="Footer Placeholder 5">
            <a:extLst>
              <a:ext uri="{FF2B5EF4-FFF2-40B4-BE49-F238E27FC236}">
                <a16:creationId xmlns:a16="http://schemas.microsoft.com/office/drawing/2014/main" id="{0143E662-7A3F-87E7-6683-4A106F8DB2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9DA143-B1D6-B40E-F234-26FB79A6AA3A}"/>
              </a:ext>
            </a:extLst>
          </p:cNvPr>
          <p:cNvSpPr>
            <a:spLocks noGrp="1"/>
          </p:cNvSpPr>
          <p:nvPr>
            <p:ph type="sldNum" sz="quarter" idx="12"/>
          </p:nvPr>
        </p:nvSpPr>
        <p:spPr/>
        <p:txBody>
          <a:bodyPr/>
          <a:lstStyle/>
          <a:p>
            <a:fld id="{73DF8E52-0F17-4218-AB77-52E7202EEEA7}" type="slidenum">
              <a:rPr lang="en-GB" smtClean="0"/>
              <a:t>‹#›</a:t>
            </a:fld>
            <a:endParaRPr lang="en-GB"/>
          </a:p>
        </p:txBody>
      </p:sp>
    </p:spTree>
    <p:extLst>
      <p:ext uri="{BB962C8B-B14F-4D97-AF65-F5344CB8AC3E}">
        <p14:creationId xmlns:p14="http://schemas.microsoft.com/office/powerpoint/2010/main" val="4133589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B4FB-2FEB-697A-80EE-26570CBCA7E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728EF72-0A20-2595-6592-E12CBDE1F1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63E0E0-C678-CCD9-AA0B-3467C61AA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7FDAD1-0999-13BD-72DC-6119FFB33470}"/>
              </a:ext>
            </a:extLst>
          </p:cNvPr>
          <p:cNvSpPr>
            <a:spLocks noGrp="1"/>
          </p:cNvSpPr>
          <p:nvPr>
            <p:ph type="dt" sz="half" idx="10"/>
          </p:nvPr>
        </p:nvSpPr>
        <p:spPr/>
        <p:txBody>
          <a:bodyPr/>
          <a:lstStyle/>
          <a:p>
            <a:fld id="{4EC499D6-4770-43FF-AF2A-5E03A464EE94}" type="datetimeFigureOut">
              <a:rPr lang="en-GB" smtClean="0"/>
              <a:t>03/09/2024</a:t>
            </a:fld>
            <a:endParaRPr lang="en-GB"/>
          </a:p>
        </p:txBody>
      </p:sp>
      <p:sp>
        <p:nvSpPr>
          <p:cNvPr id="6" name="Footer Placeholder 5">
            <a:extLst>
              <a:ext uri="{FF2B5EF4-FFF2-40B4-BE49-F238E27FC236}">
                <a16:creationId xmlns:a16="http://schemas.microsoft.com/office/drawing/2014/main" id="{09EB7EB2-526B-E81D-CF4B-6DC05C1E14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0424B9-D2E2-99A5-1683-CCBF3857BCFB}"/>
              </a:ext>
            </a:extLst>
          </p:cNvPr>
          <p:cNvSpPr>
            <a:spLocks noGrp="1"/>
          </p:cNvSpPr>
          <p:nvPr>
            <p:ph type="sldNum" sz="quarter" idx="12"/>
          </p:nvPr>
        </p:nvSpPr>
        <p:spPr/>
        <p:txBody>
          <a:bodyPr/>
          <a:lstStyle/>
          <a:p>
            <a:fld id="{73DF8E52-0F17-4218-AB77-52E7202EEEA7}" type="slidenum">
              <a:rPr lang="en-GB" smtClean="0"/>
              <a:t>‹#›</a:t>
            </a:fld>
            <a:endParaRPr lang="en-GB"/>
          </a:p>
        </p:txBody>
      </p:sp>
    </p:spTree>
    <p:extLst>
      <p:ext uri="{BB962C8B-B14F-4D97-AF65-F5344CB8AC3E}">
        <p14:creationId xmlns:p14="http://schemas.microsoft.com/office/powerpoint/2010/main" val="284172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7B07B6-9132-B9AE-B7BA-91F316B1F3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DC20729-1A42-2C1F-2BE1-01CD1008A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C063D8A-BBE2-7528-D598-DCFCF8F3A0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499D6-4770-43FF-AF2A-5E03A464EE94}" type="datetimeFigureOut">
              <a:rPr lang="en-GB" smtClean="0"/>
              <a:t>03/09/2024</a:t>
            </a:fld>
            <a:endParaRPr lang="en-GB"/>
          </a:p>
        </p:txBody>
      </p:sp>
      <p:sp>
        <p:nvSpPr>
          <p:cNvPr id="5" name="Footer Placeholder 4">
            <a:extLst>
              <a:ext uri="{FF2B5EF4-FFF2-40B4-BE49-F238E27FC236}">
                <a16:creationId xmlns:a16="http://schemas.microsoft.com/office/drawing/2014/main" id="{8051FADF-955D-EEE7-1F2D-1EA56C193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F768C5-C6D1-514F-97D9-5361736DE6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F8E52-0F17-4218-AB77-52E7202EEEA7}" type="slidenum">
              <a:rPr lang="en-GB" smtClean="0"/>
              <a:t>‹#›</a:t>
            </a:fld>
            <a:endParaRPr lang="en-GB"/>
          </a:p>
        </p:txBody>
      </p:sp>
    </p:spTree>
    <p:extLst>
      <p:ext uri="{BB962C8B-B14F-4D97-AF65-F5344CB8AC3E}">
        <p14:creationId xmlns:p14="http://schemas.microsoft.com/office/powerpoint/2010/main" val="1596653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5D9F10C-8317-48B2-1C5D-763F4BADA586}"/>
              </a:ext>
            </a:extLst>
          </p:cNvPr>
          <p:cNvSpPr txBox="1">
            <a:spLocks noGrp="1"/>
          </p:cNvSpPr>
          <p:nvPr>
            <p:ph type="title" idx="4294967295"/>
          </p:nvPr>
        </p:nvSpPr>
        <p:spPr>
          <a:xfrm>
            <a:off x="1318437" y="302622"/>
            <a:ext cx="9887163" cy="44627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300" b="1" i="0" u="none" strike="noStrike" kern="1200" cap="none" spc="0" normalizeH="0" baseline="0" noProof="0" dirty="0">
                <a:ln>
                  <a:noFill/>
                </a:ln>
                <a:solidFill>
                  <a:schemeClr val="tx1"/>
                </a:solidFill>
                <a:effectLst/>
                <a:uLnTx/>
                <a:uFillTx/>
                <a:latin typeface="+mn-lt"/>
                <a:ea typeface="+mn-ea"/>
                <a:cs typeface="+mn-cs"/>
              </a:rPr>
              <a:t>Quality of Care Review/Care Assurance Visit: Establish the Scope/Commission</a:t>
            </a:r>
          </a:p>
        </p:txBody>
      </p:sp>
      <p:sp>
        <p:nvSpPr>
          <p:cNvPr id="4" name="TextBox 3">
            <a:extLst>
              <a:ext uri="{FF2B5EF4-FFF2-40B4-BE49-F238E27FC236}">
                <a16:creationId xmlns:a16="http://schemas.microsoft.com/office/drawing/2014/main" id="{2B60BCE0-3321-A671-D418-B4AE958ED0BD}"/>
              </a:ext>
            </a:extLst>
          </p:cNvPr>
          <p:cNvSpPr txBox="1"/>
          <p:nvPr/>
        </p:nvSpPr>
        <p:spPr>
          <a:xfrm>
            <a:off x="247681" y="1113935"/>
            <a:ext cx="5848319" cy="5509200"/>
          </a:xfrm>
          <a:prstGeom prst="rect">
            <a:avLst/>
          </a:prstGeom>
          <a:solidFill>
            <a:schemeClr val="accent1">
              <a:lumMod val="20000"/>
              <a:lumOff val="80000"/>
            </a:schemeClr>
          </a:solidFill>
        </p:spPr>
        <p:txBody>
          <a:bodyPr wrap="square" lIns="91440" tIns="45720" rIns="91440" bIns="45720" rtlCol="0" anchor="t">
            <a:spAutoFit/>
          </a:bodyPr>
          <a:lstStyle/>
          <a:p>
            <a:r>
              <a:rPr lang="en-GB" b="1" dirty="0"/>
              <a:t>Guidance to completing the Scope/Commission of a QoC Review </a:t>
            </a:r>
          </a:p>
          <a:p>
            <a:r>
              <a:rPr lang="en-GB" sz="1500" dirty="0"/>
              <a:t>See QoC Review Guidance for full details</a:t>
            </a:r>
          </a:p>
          <a:p>
            <a:pPr marL="285750" indent="-285750">
              <a:buFont typeface="Arial" panose="020B0604020202020204" pitchFamily="34" charset="0"/>
              <a:buChar char="•"/>
            </a:pPr>
            <a:r>
              <a:rPr lang="en-GB" sz="1500" dirty="0"/>
              <a:t>Consider the complexity and scope of the review to identify key participants and their responsibilities </a:t>
            </a:r>
          </a:p>
          <a:p>
            <a:pPr marL="285750" indent="-285750">
              <a:buFont typeface="Arial" panose="020B0604020202020204" pitchFamily="34" charset="0"/>
              <a:buChar char="•"/>
            </a:pPr>
            <a:r>
              <a:rPr lang="en-GB" sz="1500" dirty="0"/>
              <a:t>Consider which of the elements of the EiC Framework are most appropriate to inform the questions being asked within the QoC Review, the best way to gather the required information and how this will be triangulated</a:t>
            </a:r>
          </a:p>
          <a:p>
            <a:pPr marL="285750" indent="-285750">
              <a:buFont typeface="Arial" panose="020B0604020202020204" pitchFamily="34" charset="0"/>
              <a:buChar char="•"/>
            </a:pPr>
            <a:r>
              <a:rPr lang="en-GB" sz="1500" dirty="0"/>
              <a:t>It is not essential to use all of the elements, professional judgement and the scope of the QoC Review will determine which elements to use</a:t>
            </a:r>
          </a:p>
          <a:p>
            <a:pPr marL="285750" indent="-285750">
              <a:buFont typeface="Arial" panose="020B0604020202020204" pitchFamily="34" charset="0"/>
              <a:buChar char="•"/>
            </a:pPr>
            <a:r>
              <a:rPr lang="en-GB" sz="1500" dirty="0"/>
              <a:t>Be curious - consider the benefits of combining elements from different sections of the EiC Framework to develop a new understanding of service </a:t>
            </a:r>
          </a:p>
          <a:p>
            <a:pPr marL="285750" indent="-285750">
              <a:buFont typeface="Arial" panose="020B0604020202020204" pitchFamily="34" charset="0"/>
              <a:buChar char="•"/>
            </a:pPr>
            <a:r>
              <a:rPr lang="en-GB" sz="1500" dirty="0"/>
              <a:t>Consider how well you know your system? Record the understanding of those involved in the review on a Likert scale pre and post review</a:t>
            </a:r>
          </a:p>
          <a:p>
            <a:pPr marL="285750" indent="-285750">
              <a:buFont typeface="Arial" panose="020B0604020202020204" pitchFamily="34" charset="0"/>
              <a:buChar char="•"/>
            </a:pPr>
            <a:r>
              <a:rPr lang="en-GB" sz="1500" dirty="0"/>
              <a:t>Note that some areas of practice will impact a number of different elements of the EiC Framework at the same time</a:t>
            </a:r>
          </a:p>
          <a:p>
            <a:pPr marL="285750" indent="-285750">
              <a:buFont typeface="Arial" panose="020B0604020202020204" pitchFamily="34" charset="0"/>
              <a:buChar char="•"/>
            </a:pPr>
            <a:r>
              <a:rPr lang="en-GB" sz="1500" dirty="0"/>
              <a:t>Consider the format of the feedback, when it is required and creation/ownership of any action plan, what is appropriate to share with the clinical area</a:t>
            </a:r>
          </a:p>
          <a:p>
            <a:pPr marL="285750" indent="-285750">
              <a:buFont typeface="Arial" panose="020B0604020202020204" pitchFamily="34" charset="0"/>
              <a:buChar char="•"/>
            </a:pPr>
            <a:endParaRPr lang="en-GB" sz="1600" dirty="0"/>
          </a:p>
        </p:txBody>
      </p:sp>
      <p:pic>
        <p:nvPicPr>
          <p:cNvPr id="7" name="Picture 6" descr="The Excellence in Care framework is a series of 5 concentric circles showing the relationship between the elements of quality care.&#10;The inner most circle holds the elements communication, fundamentals of care, person centred and compassion. &#10;The second circle holds the elements quality planning, quality control and quality improvement.&#10;The third circle holds the elements workforce, safety and evidence and standards.&#10;The forth circle holds the elements leadership, culture and staff wellbeing.&#10;The fifth, and outer most circle, holds the elements assurance, governance and leadership.">
            <a:extLst>
              <a:ext uri="{FF2B5EF4-FFF2-40B4-BE49-F238E27FC236}">
                <a16:creationId xmlns:a16="http://schemas.microsoft.com/office/drawing/2014/main" id="{8096932A-6D6F-FCDD-202A-EE4047E9AC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16946" y="1506897"/>
            <a:ext cx="4399390" cy="4339568"/>
          </a:xfrm>
          <a:prstGeom prst="rect">
            <a:avLst/>
          </a:prstGeom>
          <a:noFill/>
        </p:spPr>
      </p:pic>
      <p:pic>
        <p:nvPicPr>
          <p:cNvPr id="5" name="Picture 4">
            <a:extLst>
              <a:ext uri="{FF2B5EF4-FFF2-40B4-BE49-F238E27FC236}">
                <a16:creationId xmlns:a16="http://schemas.microsoft.com/office/drawing/2014/main" id="{751C15AA-DA27-4B20-94F3-DFB38D21BE0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242" y="123372"/>
            <a:ext cx="984885" cy="863600"/>
          </a:xfrm>
          <a:prstGeom prst="rect">
            <a:avLst/>
          </a:prstGeom>
        </p:spPr>
      </p:pic>
      <p:pic>
        <p:nvPicPr>
          <p:cNvPr id="3" name="Picture 2">
            <a:extLst>
              <a:ext uri="{FF2B5EF4-FFF2-40B4-BE49-F238E27FC236}">
                <a16:creationId xmlns:a16="http://schemas.microsoft.com/office/drawing/2014/main" id="{D7E103FC-FE3D-8DEC-D6C9-1917BA4A79BA}"/>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89990" y="222759"/>
            <a:ext cx="986400" cy="664826"/>
          </a:xfrm>
          <a:prstGeom prst="rect">
            <a:avLst/>
          </a:prstGeom>
        </p:spPr>
      </p:pic>
    </p:spTree>
    <p:extLst>
      <p:ext uri="{BB962C8B-B14F-4D97-AF65-F5344CB8AC3E}">
        <p14:creationId xmlns:p14="http://schemas.microsoft.com/office/powerpoint/2010/main" val="2589147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FCB26-4997-2E1F-7D1A-752542AAE96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242" y="123372"/>
            <a:ext cx="984885" cy="863600"/>
          </a:xfrm>
          <a:prstGeom prst="rect">
            <a:avLst/>
          </a:prstGeom>
        </p:spPr>
      </p:pic>
      <p:sp>
        <p:nvSpPr>
          <p:cNvPr id="5" name="Title 4">
            <a:extLst>
              <a:ext uri="{FF2B5EF4-FFF2-40B4-BE49-F238E27FC236}">
                <a16:creationId xmlns:a16="http://schemas.microsoft.com/office/drawing/2014/main" id="{60C9AEA4-F26A-A35A-F398-28103FA9C619}"/>
              </a:ext>
            </a:extLst>
          </p:cNvPr>
          <p:cNvSpPr txBox="1">
            <a:spLocks noGrp="1"/>
          </p:cNvSpPr>
          <p:nvPr>
            <p:ph type="title" idx="4294967295"/>
          </p:nvPr>
        </p:nvSpPr>
        <p:spPr>
          <a:xfrm>
            <a:off x="1318437" y="93507"/>
            <a:ext cx="10669321"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300" b="1" i="0" u="none" strike="noStrike" kern="1200" cap="none" spc="0" normalizeH="0" baseline="0" noProof="0">
                <a:ln>
                  <a:noFill/>
                </a:ln>
                <a:solidFill>
                  <a:schemeClr val="tx1"/>
                </a:solidFill>
                <a:effectLst/>
                <a:uLnTx/>
                <a:uFillTx/>
                <a:latin typeface="+mn-lt"/>
                <a:ea typeface="+mn-ea"/>
                <a:cs typeface="+mn-cs"/>
              </a:rPr>
              <a:t>Quality of Care Review/Care Assurance Visit: Establish the Scope/Commission</a:t>
            </a:r>
            <a:endParaRPr kumimoji="0" lang="en-GB" sz="2300" b="1" i="0" u="none" strike="noStrike" kern="1200" cap="none" spc="0" normalizeH="0" baseline="0" noProof="0" dirty="0">
              <a:ln>
                <a:noFill/>
              </a:ln>
              <a:solidFill>
                <a:schemeClr val="tx1"/>
              </a:solidFill>
              <a:effectLst/>
              <a:uLnTx/>
              <a:uFillTx/>
              <a:latin typeface="+mn-lt"/>
              <a:ea typeface="+mn-ea"/>
              <a:cs typeface="+mn-cs"/>
            </a:endParaRPr>
          </a:p>
        </p:txBody>
      </p:sp>
      <p:sp>
        <p:nvSpPr>
          <p:cNvPr id="16" name="TextBox 15">
            <a:extLst>
              <a:ext uri="{FF2B5EF4-FFF2-40B4-BE49-F238E27FC236}">
                <a16:creationId xmlns:a16="http://schemas.microsoft.com/office/drawing/2014/main" id="{64BC37D0-5795-B37F-56AB-A85C037FFFD0}"/>
              </a:ext>
            </a:extLst>
          </p:cNvPr>
          <p:cNvSpPr txBox="1"/>
          <p:nvPr/>
        </p:nvSpPr>
        <p:spPr>
          <a:xfrm>
            <a:off x="1459791" y="544662"/>
            <a:ext cx="9500889" cy="369332"/>
          </a:xfrm>
          <a:prstGeom prst="rect">
            <a:avLst/>
          </a:prstGeom>
          <a:solidFill>
            <a:srgbClr val="99CCFF"/>
          </a:solidFill>
        </p:spPr>
        <p:txBody>
          <a:bodyPr wrap="square" rtlCol="0">
            <a:spAutoFit/>
          </a:bodyPr>
          <a:lstStyle/>
          <a:p>
            <a:r>
              <a:rPr lang="en-GB" b="1" dirty="0"/>
              <a:t>Executive Sponsor:				Lead Reviewer: </a:t>
            </a:r>
          </a:p>
        </p:txBody>
      </p:sp>
      <p:sp>
        <p:nvSpPr>
          <p:cNvPr id="9" name="TextBox 8">
            <a:extLst>
              <a:ext uri="{FF2B5EF4-FFF2-40B4-BE49-F238E27FC236}">
                <a16:creationId xmlns:a16="http://schemas.microsoft.com/office/drawing/2014/main" id="{89FC18FE-564A-76B1-CD23-D33122C76C05}"/>
              </a:ext>
            </a:extLst>
          </p:cNvPr>
          <p:cNvSpPr txBox="1"/>
          <p:nvPr/>
        </p:nvSpPr>
        <p:spPr>
          <a:xfrm>
            <a:off x="247681" y="1045231"/>
            <a:ext cx="2810829" cy="2092881"/>
          </a:xfrm>
          <a:prstGeom prst="rect">
            <a:avLst/>
          </a:prstGeom>
          <a:solidFill>
            <a:schemeClr val="accent1">
              <a:lumMod val="20000"/>
              <a:lumOff val="80000"/>
            </a:schemeClr>
          </a:solidFill>
        </p:spPr>
        <p:txBody>
          <a:bodyPr wrap="square" lIns="91440" tIns="45720" rIns="91440" bIns="45720" rtlCol="0" anchor="t">
            <a:spAutoFit/>
          </a:bodyPr>
          <a:lstStyle/>
          <a:p>
            <a:r>
              <a:rPr lang="en-GB" b="1" dirty="0"/>
              <a:t>Reason for QoC Review </a:t>
            </a:r>
          </a:p>
          <a:p>
            <a:r>
              <a:rPr lang="en-GB" sz="1600" dirty="0"/>
              <a:t>Examples include</a:t>
            </a:r>
          </a:p>
          <a:p>
            <a:pPr marL="285750" indent="-285750">
              <a:buFont typeface="Arial" panose="020B0604020202020204" pitchFamily="34" charset="0"/>
              <a:buChar char="•"/>
            </a:pPr>
            <a:r>
              <a:rPr lang="en-GB" sz="1600" dirty="0"/>
              <a:t>Planned or scheduled</a:t>
            </a:r>
            <a:endParaRPr lang="en-GB" sz="1600" dirty="0">
              <a:ea typeface="Calibri"/>
              <a:cs typeface="Calibri"/>
            </a:endParaRPr>
          </a:p>
          <a:p>
            <a:pPr marL="285750" indent="-285750">
              <a:buFont typeface="Arial" panose="020B0604020202020204" pitchFamily="34" charset="0"/>
              <a:buChar char="•"/>
            </a:pPr>
            <a:r>
              <a:rPr lang="en-GB" sz="1600" dirty="0"/>
              <a:t>In response to a trigger (area delivering high quality care or area of concern)</a:t>
            </a:r>
          </a:p>
          <a:p>
            <a:pPr marL="285750" indent="-285750">
              <a:buFont typeface="Arial" panose="020B0604020202020204" pitchFamily="34" charset="0"/>
              <a:buChar char="•"/>
            </a:pPr>
            <a:r>
              <a:rPr lang="en-GB" sz="1600" dirty="0"/>
              <a:t>Peer review (internal/external)</a:t>
            </a:r>
          </a:p>
        </p:txBody>
      </p:sp>
      <p:sp>
        <p:nvSpPr>
          <p:cNvPr id="14" name="TextBox 13">
            <a:extLst>
              <a:ext uri="{FF2B5EF4-FFF2-40B4-BE49-F238E27FC236}">
                <a16:creationId xmlns:a16="http://schemas.microsoft.com/office/drawing/2014/main" id="{39449E79-191E-EE7E-F47A-F3BCF8BF0FB5}"/>
              </a:ext>
            </a:extLst>
          </p:cNvPr>
          <p:cNvSpPr txBox="1"/>
          <p:nvPr/>
        </p:nvSpPr>
        <p:spPr>
          <a:xfrm>
            <a:off x="3155982" y="1045231"/>
            <a:ext cx="4992344" cy="2091600"/>
          </a:xfrm>
          <a:prstGeom prst="rect">
            <a:avLst/>
          </a:prstGeom>
          <a:solidFill>
            <a:schemeClr val="accent1">
              <a:lumMod val="40000"/>
              <a:lumOff val="60000"/>
            </a:schemeClr>
          </a:solidFill>
        </p:spPr>
        <p:txBody>
          <a:bodyPr wrap="square">
            <a:spAutoFit/>
          </a:bodyPr>
          <a:lstStyle/>
          <a:p>
            <a:r>
              <a:rPr lang="en-GB" b="1" dirty="0"/>
              <a:t>What are you seeking to understand?</a:t>
            </a:r>
          </a:p>
          <a:p>
            <a:r>
              <a:rPr lang="en-GB" sz="1600" dirty="0"/>
              <a:t>Examples include</a:t>
            </a:r>
          </a:p>
          <a:p>
            <a:pPr marL="285750" indent="-285750">
              <a:buFont typeface="Arial" panose="020B0604020202020204" pitchFamily="34" charset="0"/>
              <a:buChar char="•"/>
            </a:pPr>
            <a:r>
              <a:rPr lang="en-GB" sz="1600" dirty="0"/>
              <a:t>What questions are you seeking to answer?</a:t>
            </a:r>
          </a:p>
          <a:p>
            <a:pPr marL="285750" indent="-285750">
              <a:buFont typeface="Arial" panose="020B0604020202020204" pitchFamily="34" charset="0"/>
              <a:buChar char="•"/>
            </a:pPr>
            <a:r>
              <a:rPr lang="en-GB" sz="1600" dirty="0"/>
              <a:t>Which elements of EiC framework will be used?</a:t>
            </a:r>
          </a:p>
          <a:p>
            <a:pPr marL="285750" indent="-285750">
              <a:buFont typeface="Arial" panose="020B0604020202020204" pitchFamily="34" charset="0"/>
              <a:buChar char="•"/>
            </a:pPr>
            <a:r>
              <a:rPr lang="en-GB" sz="1600" dirty="0"/>
              <a:t>What are the enablers?</a:t>
            </a:r>
          </a:p>
          <a:p>
            <a:pPr marL="285750" indent="-285750">
              <a:buFont typeface="Arial" panose="020B0604020202020204" pitchFamily="34" charset="0"/>
              <a:buChar char="•"/>
            </a:pPr>
            <a:r>
              <a:rPr lang="en-GB" sz="1600" dirty="0"/>
              <a:t>What are the barriers?</a:t>
            </a:r>
          </a:p>
          <a:p>
            <a:pPr marL="285750" indent="-285750">
              <a:buFont typeface="Arial" panose="020B0604020202020204" pitchFamily="34" charset="0"/>
              <a:buChar char="•"/>
            </a:pPr>
            <a:endParaRPr lang="en-GB" dirty="0"/>
          </a:p>
        </p:txBody>
      </p:sp>
      <p:sp>
        <p:nvSpPr>
          <p:cNvPr id="8" name="TextBox 7">
            <a:extLst>
              <a:ext uri="{FF2B5EF4-FFF2-40B4-BE49-F238E27FC236}">
                <a16:creationId xmlns:a16="http://schemas.microsoft.com/office/drawing/2014/main" id="{F47AC16D-E518-E3AA-A30D-D5193734CD91}"/>
              </a:ext>
            </a:extLst>
          </p:cNvPr>
          <p:cNvSpPr txBox="1"/>
          <p:nvPr/>
        </p:nvSpPr>
        <p:spPr>
          <a:xfrm>
            <a:off x="8245799" y="1034722"/>
            <a:ext cx="3823063" cy="2092881"/>
          </a:xfrm>
          <a:prstGeom prst="rect">
            <a:avLst/>
          </a:prstGeom>
          <a:solidFill>
            <a:schemeClr val="accent1">
              <a:lumMod val="60000"/>
              <a:lumOff val="40000"/>
            </a:schemeClr>
          </a:solidFill>
        </p:spPr>
        <p:txBody>
          <a:bodyPr wrap="square" rtlCol="0">
            <a:spAutoFit/>
          </a:bodyPr>
          <a:lstStyle/>
          <a:p>
            <a:r>
              <a:rPr lang="en-GB" b="1" dirty="0"/>
              <a:t>Governance/Reporting</a:t>
            </a:r>
          </a:p>
          <a:p>
            <a:r>
              <a:rPr lang="en-GB" sz="1600" dirty="0"/>
              <a:t>Consider</a:t>
            </a:r>
          </a:p>
          <a:p>
            <a:pPr marL="285750" indent="-285750">
              <a:buFont typeface="Arial" panose="020B0604020202020204" pitchFamily="34" charset="0"/>
              <a:buChar char="•"/>
            </a:pPr>
            <a:r>
              <a:rPr lang="en-GB" sz="1600" dirty="0"/>
              <a:t>Escalation route</a:t>
            </a:r>
          </a:p>
          <a:p>
            <a:pPr marL="285750" indent="-285750">
              <a:buFont typeface="Arial" panose="020B0604020202020204" pitchFamily="34" charset="0"/>
              <a:buChar char="•"/>
            </a:pPr>
            <a:r>
              <a:rPr lang="en-GB" sz="1600" dirty="0"/>
              <a:t>Clinical and Care Governance meetings</a:t>
            </a:r>
          </a:p>
          <a:p>
            <a:pPr marL="285750" indent="-285750">
              <a:buFont typeface="Arial" panose="020B0604020202020204" pitchFamily="34" charset="0"/>
              <a:buChar char="•"/>
            </a:pPr>
            <a:r>
              <a:rPr lang="en-GB" sz="1600" dirty="0"/>
              <a:t>Implementation plan/reporting expectations</a:t>
            </a:r>
          </a:p>
          <a:p>
            <a:pPr marL="285750" indent="-285750">
              <a:buFont typeface="Arial" panose="020B0604020202020204" pitchFamily="34" charset="0"/>
              <a:buChar char="•"/>
            </a:pPr>
            <a:r>
              <a:rPr lang="en-GB" sz="1600" dirty="0"/>
              <a:t>Output – via professional judgement, RAG rating</a:t>
            </a:r>
            <a:endParaRPr lang="en-GB" dirty="0"/>
          </a:p>
        </p:txBody>
      </p:sp>
      <p:graphicFrame>
        <p:nvGraphicFramePr>
          <p:cNvPr id="2" name="Table 1">
            <a:extLst>
              <a:ext uri="{FF2B5EF4-FFF2-40B4-BE49-F238E27FC236}">
                <a16:creationId xmlns:a16="http://schemas.microsoft.com/office/drawing/2014/main" id="{1FE39933-E2D7-E37D-023C-188BCBB6738F}"/>
              </a:ext>
            </a:extLst>
          </p:cNvPr>
          <p:cNvGraphicFramePr>
            <a:graphicFrameLocks noGrp="1"/>
          </p:cNvGraphicFramePr>
          <p:nvPr>
            <p:extLst>
              <p:ext uri="{D42A27DB-BD31-4B8C-83A1-F6EECF244321}">
                <p14:modId xmlns:p14="http://schemas.microsoft.com/office/powerpoint/2010/main" val="2526714186"/>
              </p:ext>
            </p:extLst>
          </p:nvPr>
        </p:nvGraphicFramePr>
        <p:xfrm>
          <a:off x="247680" y="3237977"/>
          <a:ext cx="5921891" cy="822960"/>
        </p:xfrm>
        <a:graphic>
          <a:graphicData uri="http://schemas.openxmlformats.org/drawingml/2006/table">
            <a:tbl>
              <a:tblPr firstRow="1" bandRow="1">
                <a:tableStyleId>{5C22544A-7EE6-4342-B048-85BDC9FD1C3A}</a:tableStyleId>
              </a:tblPr>
              <a:tblGrid>
                <a:gridCol w="5921891">
                  <a:extLst>
                    <a:ext uri="{9D8B030D-6E8A-4147-A177-3AD203B41FA5}">
                      <a16:colId xmlns:a16="http://schemas.microsoft.com/office/drawing/2014/main" val="2390444424"/>
                    </a:ext>
                  </a:extLst>
                </a:gridCol>
              </a:tblGrid>
              <a:tr h="0">
                <a:tc>
                  <a:txBody>
                    <a:bodyPr/>
                    <a:lstStyle/>
                    <a:p>
                      <a:r>
                        <a:rPr lang="en-GB" sz="1600" dirty="0"/>
                        <a:t>Quality of Care / Care Assurance Visit Team:</a:t>
                      </a:r>
                    </a:p>
                    <a:p>
                      <a:r>
                        <a:rPr lang="en-GB" sz="1600" dirty="0"/>
                        <a:t>Consider who is involved, what support is needed for each Stage of the QoC Review Process and what their responsibilities are.  </a:t>
                      </a:r>
                    </a:p>
                  </a:txBody>
                  <a:tcPr/>
                </a:tc>
                <a:extLst>
                  <a:ext uri="{0D108BD9-81ED-4DB2-BD59-A6C34878D82A}">
                    <a16:rowId xmlns:a16="http://schemas.microsoft.com/office/drawing/2014/main" val="938975031"/>
                  </a:ext>
                </a:extLst>
              </a:tr>
            </a:tbl>
          </a:graphicData>
        </a:graphic>
      </p:graphicFrame>
      <p:graphicFrame>
        <p:nvGraphicFramePr>
          <p:cNvPr id="15" name="Table 14">
            <a:extLst>
              <a:ext uri="{FF2B5EF4-FFF2-40B4-BE49-F238E27FC236}">
                <a16:creationId xmlns:a16="http://schemas.microsoft.com/office/drawing/2014/main" id="{B8FF7C24-C1D4-0874-3D6D-5C3232A2AF79}"/>
              </a:ext>
            </a:extLst>
          </p:cNvPr>
          <p:cNvGraphicFramePr>
            <a:graphicFrameLocks noGrp="1"/>
          </p:cNvGraphicFramePr>
          <p:nvPr>
            <p:extLst>
              <p:ext uri="{D42A27DB-BD31-4B8C-83A1-F6EECF244321}">
                <p14:modId xmlns:p14="http://schemas.microsoft.com/office/powerpoint/2010/main" val="1967226301"/>
              </p:ext>
            </p:extLst>
          </p:nvPr>
        </p:nvGraphicFramePr>
        <p:xfrm>
          <a:off x="247681" y="4078982"/>
          <a:ext cx="5921891" cy="2564388"/>
        </p:xfrm>
        <a:graphic>
          <a:graphicData uri="http://schemas.openxmlformats.org/drawingml/2006/table">
            <a:tbl>
              <a:tblPr firstRow="1" bandRow="1">
                <a:tableStyleId>{5C22544A-7EE6-4342-B048-85BDC9FD1C3A}</a:tableStyleId>
              </a:tblPr>
              <a:tblGrid>
                <a:gridCol w="1832893">
                  <a:extLst>
                    <a:ext uri="{9D8B030D-6E8A-4147-A177-3AD203B41FA5}">
                      <a16:colId xmlns:a16="http://schemas.microsoft.com/office/drawing/2014/main" val="2390444424"/>
                    </a:ext>
                  </a:extLst>
                </a:gridCol>
                <a:gridCol w="4088998">
                  <a:extLst>
                    <a:ext uri="{9D8B030D-6E8A-4147-A177-3AD203B41FA5}">
                      <a16:colId xmlns:a16="http://schemas.microsoft.com/office/drawing/2014/main" val="3734961673"/>
                    </a:ext>
                  </a:extLst>
                </a:gridCol>
              </a:tblGrid>
              <a:tr h="0">
                <a:tc>
                  <a:txBody>
                    <a:bodyPr/>
                    <a:lstStyle/>
                    <a:p>
                      <a:r>
                        <a:rPr lang="en-GB" sz="1600" dirty="0"/>
                        <a:t>Who is involved</a:t>
                      </a:r>
                    </a:p>
                  </a:txBody>
                  <a:tcPr/>
                </a:tc>
                <a:tc>
                  <a:txBody>
                    <a:bodyPr/>
                    <a:lstStyle/>
                    <a:p>
                      <a:r>
                        <a:rPr lang="en-GB" sz="1600" dirty="0"/>
                        <a:t>Role and Responsibility</a:t>
                      </a:r>
                    </a:p>
                  </a:txBody>
                  <a:tcPr/>
                </a:tc>
                <a:extLst>
                  <a:ext uri="{0D108BD9-81ED-4DB2-BD59-A6C34878D82A}">
                    <a16:rowId xmlns:a16="http://schemas.microsoft.com/office/drawing/2014/main" val="938975031"/>
                  </a:ext>
                </a:extLst>
              </a:tr>
              <a:tr h="374908">
                <a:tc>
                  <a:txBody>
                    <a:bodyPr/>
                    <a:lstStyle/>
                    <a:p>
                      <a:r>
                        <a:rPr lang="en-GB" sz="1400"/>
                        <a:t>MDT Support</a:t>
                      </a:r>
                    </a:p>
                  </a:txBody>
                  <a:tcPr/>
                </a:tc>
                <a:tc>
                  <a:txBody>
                    <a:bodyPr/>
                    <a:lstStyle/>
                    <a:p>
                      <a:endParaRPr lang="en-GB" sz="1400" dirty="0"/>
                    </a:p>
                  </a:txBody>
                  <a:tcPr/>
                </a:tc>
                <a:extLst>
                  <a:ext uri="{0D108BD9-81ED-4DB2-BD59-A6C34878D82A}">
                    <a16:rowId xmlns:a16="http://schemas.microsoft.com/office/drawing/2014/main" val="3579430967"/>
                  </a:ext>
                </a:extLst>
              </a:tr>
              <a:tr h="370840">
                <a:tc>
                  <a:txBody>
                    <a:bodyPr/>
                    <a:lstStyle/>
                    <a:p>
                      <a:r>
                        <a:rPr lang="en-GB" sz="1400" dirty="0"/>
                        <a:t>Clinical Area/Service</a:t>
                      </a:r>
                    </a:p>
                  </a:txBody>
                  <a:tcPr/>
                </a:tc>
                <a:tc>
                  <a:txBody>
                    <a:bodyPr/>
                    <a:lstStyle/>
                    <a:p>
                      <a:endParaRPr lang="en-GB" sz="1400" dirty="0"/>
                    </a:p>
                  </a:txBody>
                  <a:tcPr/>
                </a:tc>
                <a:extLst>
                  <a:ext uri="{0D108BD9-81ED-4DB2-BD59-A6C34878D82A}">
                    <a16:rowId xmlns:a16="http://schemas.microsoft.com/office/drawing/2014/main" val="1959328751"/>
                  </a:ext>
                </a:extLst>
              </a:tr>
              <a:tr h="370840">
                <a:tc>
                  <a:txBody>
                    <a:bodyPr/>
                    <a:lstStyle/>
                    <a:p>
                      <a:r>
                        <a:rPr lang="en-GB" sz="1400" dirty="0"/>
                        <a:t>Staff Support</a:t>
                      </a:r>
                    </a:p>
                  </a:txBody>
                  <a:tcPr/>
                </a:tc>
                <a:tc>
                  <a:txBody>
                    <a:bodyPr/>
                    <a:lstStyle/>
                    <a:p>
                      <a:endParaRPr lang="en-GB" sz="1400"/>
                    </a:p>
                  </a:txBody>
                  <a:tcPr/>
                </a:tc>
                <a:extLst>
                  <a:ext uri="{0D108BD9-81ED-4DB2-BD59-A6C34878D82A}">
                    <a16:rowId xmlns:a16="http://schemas.microsoft.com/office/drawing/2014/main" val="1064288490"/>
                  </a:ext>
                </a:extLst>
              </a:tr>
              <a:tr h="370840">
                <a:tc>
                  <a:txBody>
                    <a:bodyPr/>
                    <a:lstStyle/>
                    <a:p>
                      <a:r>
                        <a:rPr lang="en-GB" sz="1400" dirty="0"/>
                        <a:t>Data Analysis Support</a:t>
                      </a:r>
                    </a:p>
                  </a:txBody>
                  <a:tcPr/>
                </a:tc>
                <a:tc>
                  <a:txBody>
                    <a:bodyPr/>
                    <a:lstStyle/>
                    <a:p>
                      <a:endParaRPr lang="en-GB" sz="1400"/>
                    </a:p>
                  </a:txBody>
                  <a:tcPr/>
                </a:tc>
                <a:extLst>
                  <a:ext uri="{0D108BD9-81ED-4DB2-BD59-A6C34878D82A}">
                    <a16:rowId xmlns:a16="http://schemas.microsoft.com/office/drawing/2014/main" val="129793319"/>
                  </a:ext>
                </a:extLst>
              </a:tr>
              <a:tr h="370840">
                <a:tc>
                  <a:txBody>
                    <a:bodyPr/>
                    <a:lstStyle/>
                    <a:p>
                      <a:endParaRPr lang="en-GB" sz="1400" dirty="0"/>
                    </a:p>
                  </a:txBody>
                  <a:tcPr/>
                </a:tc>
                <a:tc>
                  <a:txBody>
                    <a:bodyPr/>
                    <a:lstStyle/>
                    <a:p>
                      <a:endParaRPr lang="en-GB" sz="1400"/>
                    </a:p>
                  </a:txBody>
                  <a:tcPr/>
                </a:tc>
                <a:extLst>
                  <a:ext uri="{0D108BD9-81ED-4DB2-BD59-A6C34878D82A}">
                    <a16:rowId xmlns:a16="http://schemas.microsoft.com/office/drawing/2014/main" val="3444248838"/>
                  </a:ext>
                </a:extLst>
              </a:tr>
              <a:tr h="370840">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1570776894"/>
                  </a:ext>
                </a:extLst>
              </a:tr>
            </a:tbl>
          </a:graphicData>
        </a:graphic>
      </p:graphicFrame>
      <p:graphicFrame>
        <p:nvGraphicFramePr>
          <p:cNvPr id="11" name="Table 10">
            <a:extLst>
              <a:ext uri="{FF2B5EF4-FFF2-40B4-BE49-F238E27FC236}">
                <a16:creationId xmlns:a16="http://schemas.microsoft.com/office/drawing/2014/main" id="{FF3BF425-448F-330E-33E3-2BDA28590D32}"/>
              </a:ext>
            </a:extLst>
          </p:cNvPr>
          <p:cNvGraphicFramePr>
            <a:graphicFrameLocks noGrp="1"/>
          </p:cNvGraphicFramePr>
          <p:nvPr>
            <p:extLst>
              <p:ext uri="{D42A27DB-BD31-4B8C-83A1-F6EECF244321}">
                <p14:modId xmlns:p14="http://schemas.microsoft.com/office/powerpoint/2010/main" val="3406038977"/>
              </p:ext>
            </p:extLst>
          </p:nvPr>
        </p:nvGraphicFramePr>
        <p:xfrm>
          <a:off x="6327069" y="3227467"/>
          <a:ext cx="5741793" cy="3596640"/>
        </p:xfrm>
        <a:graphic>
          <a:graphicData uri="http://schemas.openxmlformats.org/drawingml/2006/table">
            <a:tbl>
              <a:tblPr firstRow="1" bandRow="1">
                <a:tableStyleId>{5C22544A-7EE6-4342-B048-85BDC9FD1C3A}</a:tableStyleId>
              </a:tblPr>
              <a:tblGrid>
                <a:gridCol w="1313793">
                  <a:extLst>
                    <a:ext uri="{9D8B030D-6E8A-4147-A177-3AD203B41FA5}">
                      <a16:colId xmlns:a16="http://schemas.microsoft.com/office/drawing/2014/main" val="1372692084"/>
                    </a:ext>
                  </a:extLst>
                </a:gridCol>
                <a:gridCol w="2268000">
                  <a:extLst>
                    <a:ext uri="{9D8B030D-6E8A-4147-A177-3AD203B41FA5}">
                      <a16:colId xmlns:a16="http://schemas.microsoft.com/office/drawing/2014/main" val="3914282180"/>
                    </a:ext>
                  </a:extLst>
                </a:gridCol>
                <a:gridCol w="1080000">
                  <a:extLst>
                    <a:ext uri="{9D8B030D-6E8A-4147-A177-3AD203B41FA5}">
                      <a16:colId xmlns:a16="http://schemas.microsoft.com/office/drawing/2014/main" val="3119871827"/>
                    </a:ext>
                  </a:extLst>
                </a:gridCol>
                <a:gridCol w="1080000">
                  <a:extLst>
                    <a:ext uri="{9D8B030D-6E8A-4147-A177-3AD203B41FA5}">
                      <a16:colId xmlns:a16="http://schemas.microsoft.com/office/drawing/2014/main" val="3081364867"/>
                    </a:ext>
                  </a:extLst>
                </a:gridCol>
              </a:tblGrid>
              <a:tr h="2355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QoC Review Process: Timeline</a:t>
                      </a:r>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a:p>
                  </a:txBody>
                  <a:tcPr/>
                </a:tc>
                <a:tc hMerge="1">
                  <a:txBody>
                    <a:bodyPr/>
                    <a:lstStyle/>
                    <a:p>
                      <a:endParaRPr lang="en-GB"/>
                    </a:p>
                  </a:txBody>
                  <a:tcPr/>
                </a:tc>
                <a:extLst>
                  <a:ext uri="{0D108BD9-81ED-4DB2-BD59-A6C34878D82A}">
                    <a16:rowId xmlns:a16="http://schemas.microsoft.com/office/drawing/2014/main" val="3439763144"/>
                  </a:ext>
                </a:extLst>
              </a:tr>
              <a:tr h="370840">
                <a:tc>
                  <a:txBody>
                    <a:bodyPr/>
                    <a:lstStyle/>
                    <a:p>
                      <a:r>
                        <a:rPr lang="en-GB" sz="1400" b="1" dirty="0"/>
                        <a:t>Stage</a:t>
                      </a:r>
                    </a:p>
                  </a:txBody>
                  <a:tcPr/>
                </a:tc>
                <a:tc>
                  <a:txBody>
                    <a:bodyPr/>
                    <a:lstStyle/>
                    <a:p>
                      <a:r>
                        <a:rPr lang="en-GB" sz="1400" b="1" dirty="0"/>
                        <a:t>Outcome/Milestone</a:t>
                      </a:r>
                    </a:p>
                  </a:txBody>
                  <a:tcPr/>
                </a:tc>
                <a:tc>
                  <a:txBody>
                    <a:bodyPr/>
                    <a:lstStyle/>
                    <a:p>
                      <a:r>
                        <a:rPr lang="en-GB" sz="1400" b="1" dirty="0"/>
                        <a:t>Start Date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t>End Date</a:t>
                      </a:r>
                    </a:p>
                  </a:txBody>
                  <a:tcPr/>
                </a:tc>
                <a:extLst>
                  <a:ext uri="{0D108BD9-81ED-4DB2-BD59-A6C34878D82A}">
                    <a16:rowId xmlns:a16="http://schemas.microsoft.com/office/drawing/2014/main" val="1992807137"/>
                  </a:ext>
                </a:extLst>
              </a:tr>
              <a:tr h="370840">
                <a:tc>
                  <a:txBody>
                    <a:bodyPr/>
                    <a:lstStyle/>
                    <a:p>
                      <a:r>
                        <a:rPr lang="en-GB" sz="1400" b="0" dirty="0"/>
                        <a:t>1. Scope</a:t>
                      </a:r>
                    </a:p>
                  </a:txBody>
                  <a:tcPr/>
                </a:tc>
                <a:tc>
                  <a:txBody>
                    <a:bodyPr/>
                    <a:lstStyle/>
                    <a:p>
                      <a:r>
                        <a:rPr lang="en-GB" sz="1400" b="0" dirty="0"/>
                        <a:t>Agreed scope/commission</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234094720"/>
                  </a:ext>
                </a:extLst>
              </a:tr>
              <a:tr h="370840">
                <a:tc>
                  <a:txBody>
                    <a:bodyPr/>
                    <a:lstStyle/>
                    <a:p>
                      <a:r>
                        <a:rPr lang="en-GB" sz="1400" b="0" dirty="0"/>
                        <a:t>2. Data</a:t>
                      </a:r>
                    </a:p>
                  </a:txBody>
                  <a:tcPr/>
                </a:tc>
                <a:tc>
                  <a:txBody>
                    <a:bodyPr/>
                    <a:lstStyle/>
                    <a:p>
                      <a:r>
                        <a:rPr lang="en-GB" sz="1400" b="0" dirty="0"/>
                        <a:t>Data sources identified and reviewed</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007362916"/>
                  </a:ext>
                </a:extLst>
              </a:tr>
              <a:tr h="370840">
                <a:tc>
                  <a:txBody>
                    <a:bodyPr/>
                    <a:lstStyle/>
                    <a:p>
                      <a:r>
                        <a:rPr lang="en-GB" sz="1400" b="0" dirty="0"/>
                        <a:t>3. Visit</a:t>
                      </a:r>
                    </a:p>
                  </a:txBody>
                  <a:tcPr/>
                </a:tc>
                <a:tc>
                  <a:txBody>
                    <a:bodyPr/>
                    <a:lstStyle/>
                    <a:p>
                      <a:r>
                        <a:rPr lang="en-GB" sz="1400" b="0" dirty="0"/>
                        <a:t>Visit to clinical area/service</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913355807"/>
                  </a:ext>
                </a:extLst>
              </a:tr>
              <a:tr h="370840">
                <a:tc>
                  <a:txBody>
                    <a:bodyPr/>
                    <a:lstStyle/>
                    <a:p>
                      <a:r>
                        <a:rPr lang="en-GB" sz="1400" b="0" dirty="0"/>
                        <a:t>4. Triangulation</a:t>
                      </a:r>
                    </a:p>
                  </a:txBody>
                  <a:tcPr/>
                </a:tc>
                <a:tc>
                  <a:txBody>
                    <a:bodyPr/>
                    <a:lstStyle/>
                    <a:p>
                      <a:r>
                        <a:rPr lang="en-GB" sz="1400" b="0" dirty="0"/>
                        <a:t>Themes from gathered data</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4075499684"/>
                  </a:ext>
                </a:extLst>
              </a:tr>
              <a:tr h="370840">
                <a:tc>
                  <a:txBody>
                    <a:bodyPr/>
                    <a:lstStyle/>
                    <a:p>
                      <a:r>
                        <a:rPr lang="en-GB" sz="1400" b="0" dirty="0"/>
                        <a:t>5. Draft Report</a:t>
                      </a:r>
                    </a:p>
                  </a:txBody>
                  <a:tcPr/>
                </a:tc>
                <a:tc>
                  <a:txBody>
                    <a:bodyPr/>
                    <a:lstStyle/>
                    <a:p>
                      <a:r>
                        <a:rPr lang="en-GB" sz="1400" b="0" dirty="0"/>
                        <a:t>Report: Qualitative and Quantitative data</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775682353"/>
                  </a:ext>
                </a:extLst>
              </a:tr>
              <a:tr h="370840">
                <a:tc>
                  <a:txBody>
                    <a:bodyPr/>
                    <a:lstStyle/>
                    <a:p>
                      <a:r>
                        <a:rPr lang="en-GB" sz="1400" b="0" dirty="0"/>
                        <a:t>6. Feedback</a:t>
                      </a:r>
                    </a:p>
                  </a:txBody>
                  <a:tcPr/>
                </a:tc>
                <a:tc>
                  <a:txBody>
                    <a:bodyPr/>
                    <a:lstStyle/>
                    <a:p>
                      <a:r>
                        <a:rPr lang="en-GB" sz="1400" b="0" dirty="0"/>
                        <a:t>Initial feedback </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3519559226"/>
                  </a:ext>
                </a:extLst>
              </a:tr>
              <a:tr h="370840">
                <a:tc>
                  <a:txBody>
                    <a:bodyPr/>
                    <a:lstStyle/>
                    <a:p>
                      <a:r>
                        <a:rPr lang="en-GB" sz="1400" b="0" dirty="0"/>
                        <a:t>7. Governance</a:t>
                      </a:r>
                    </a:p>
                  </a:txBody>
                  <a:tcPr/>
                </a:tc>
                <a:tc>
                  <a:txBody>
                    <a:bodyPr/>
                    <a:lstStyle/>
                    <a:p>
                      <a:r>
                        <a:rPr lang="en-GB" sz="1400" b="0" dirty="0"/>
                        <a:t>Final report </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885658839"/>
                  </a:ext>
                </a:extLst>
              </a:tr>
            </a:tbl>
          </a:graphicData>
        </a:graphic>
      </p:graphicFrame>
      <p:pic>
        <p:nvPicPr>
          <p:cNvPr id="3" name="Picture 2">
            <a:extLst>
              <a:ext uri="{FF2B5EF4-FFF2-40B4-BE49-F238E27FC236}">
                <a16:creationId xmlns:a16="http://schemas.microsoft.com/office/drawing/2014/main" id="{D331FA91-343F-E08D-4224-F3ACD828CC3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9990" y="222759"/>
            <a:ext cx="986400" cy="664826"/>
          </a:xfrm>
          <a:prstGeom prst="rect">
            <a:avLst/>
          </a:prstGeom>
        </p:spPr>
      </p:pic>
    </p:spTree>
    <p:extLst>
      <p:ext uri="{BB962C8B-B14F-4D97-AF65-F5344CB8AC3E}">
        <p14:creationId xmlns:p14="http://schemas.microsoft.com/office/powerpoint/2010/main" val="1545639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1FE8BDC4977641AA308D3663A4E311" ma:contentTypeVersion="11" ma:contentTypeDescription="Create a new document." ma:contentTypeScope="" ma:versionID="095a116c71f82bbaf934c55cfa4fff05">
  <xsd:schema xmlns:xsd="http://www.w3.org/2001/XMLSchema" xmlns:xs="http://www.w3.org/2001/XMLSchema" xmlns:p="http://schemas.microsoft.com/office/2006/metadata/properties" xmlns:ns2="f62c3f6a-2241-4c5f-8806-a2c9a7d886b2" xmlns:ns3="63e9f3ad-c36b-4ab5-913e-81067e36a3d3" targetNamespace="http://schemas.microsoft.com/office/2006/metadata/properties" ma:root="true" ma:fieldsID="7670ae08a49fe2d8d59bb3eee419135c" ns2:_="" ns3:_="">
    <xsd:import namespace="f62c3f6a-2241-4c5f-8806-a2c9a7d886b2"/>
    <xsd:import namespace="63e9f3ad-c36b-4ab5-913e-81067e36a3d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2c3f6a-2241-4c5f-8806-a2c9a7d886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16ac32b6-d060-42fb-93c0-6c46742e1aee"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e9f3ad-c36b-4ab5-913e-81067e36a3d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62c3f6a-2241-4c5f-8806-a2c9a7d886b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5F14933-D0C2-43FE-9B91-3A0A5EB44A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2c3f6a-2241-4c5f-8806-a2c9a7d886b2"/>
    <ds:schemaRef ds:uri="63e9f3ad-c36b-4ab5-913e-81067e36a3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036DBE-B530-431C-AB0D-82456A787099}">
  <ds:schemaRefs>
    <ds:schemaRef ds:uri="http://schemas.microsoft.com/sharepoint/v3/contenttype/forms"/>
  </ds:schemaRefs>
</ds:datastoreItem>
</file>

<file path=customXml/itemProps3.xml><?xml version="1.0" encoding="utf-8"?>
<ds:datastoreItem xmlns:ds="http://schemas.openxmlformats.org/officeDocument/2006/customXml" ds:itemID="{AC5E43AA-5CE7-4C83-AED0-26BBA6620BF2}">
  <ds:schemaRefs>
    <ds:schemaRef ds:uri="http://schemas.microsoft.com/office/2006/metadata/properties"/>
    <ds:schemaRef ds:uri="http://schemas.microsoft.com/office/2006/documentManagement/types"/>
    <ds:schemaRef ds:uri="http://www.w3.org/XML/1998/namespace"/>
    <ds:schemaRef ds:uri="63e9f3ad-c36b-4ab5-913e-81067e36a3d3"/>
    <ds:schemaRef ds:uri="http://purl.org/dc/terms/"/>
    <ds:schemaRef ds:uri="f62c3f6a-2241-4c5f-8806-a2c9a7d886b2"/>
    <ds:schemaRef ds:uri="http://purl.org/dc/dcmitype/"/>
    <ds:schemaRef ds:uri="http://purl.org/dc/elements/1.1/"/>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10efe0bd-a030-4bca-809c-b5e6745e499a}" enabled="0" method="" siteId="{10efe0bd-a030-4bca-809c-b5e6745e499a}" removed="1"/>
</clbl:labelList>
</file>

<file path=docProps/app.xml><?xml version="1.0" encoding="utf-8"?>
<Properties xmlns="http://schemas.openxmlformats.org/officeDocument/2006/extended-properties" xmlns:vt="http://schemas.openxmlformats.org/officeDocument/2006/docPropsVTypes">
  <TotalTime>259</TotalTime>
  <Words>437</Words>
  <Application>Microsoft Office PowerPoint</Application>
  <PresentationFormat>Widescreen</PresentationFormat>
  <Paragraphs>56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Quality of Care Review/Care Assurance Visit: Establish the Scope/Commission</vt:lpstr>
      <vt:lpstr>Quality of Care Review/Care Assurance Visit: Establish the Scope/Commission</vt:lpstr>
    </vt:vector>
  </TitlesOfParts>
  <Company>Healthcare Improvement Scotland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Ross (NHS Healthcare Improvement Scotland)</dc:creator>
  <cp:lastModifiedBy>Ben Watson (NHS Healthcare Improvement Scotland)</cp:lastModifiedBy>
  <cp:revision>6</cp:revision>
  <dcterms:created xsi:type="dcterms:W3CDTF">2023-12-21T14:14:11Z</dcterms:created>
  <dcterms:modified xsi:type="dcterms:W3CDTF">2024-09-03T14:54:44Z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0x010100231FE8BDC4977641AA308D3663A4E311</vt:lpwstr>
  </property>
  <property fmtid="{D5CDD505-2E9C-101B-9397-08002B2CF9AE}" pid="3" name="MediaServiceImageTags">
    <vt:lpwstr/>
  </property>
</Properties>
</file>